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63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5A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0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gif>
</file>

<file path=ppt/media/image10.png>
</file>

<file path=ppt/media/image11.gif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5ACB1-ABFD-46B6-B981-BB2058823B02}" type="datetimeFigureOut">
              <a:rPr lang="en-US" smtClean="0"/>
              <a:t>9/24/2020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8A5412-9B1D-4749-9EC0-75FF13BE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11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81EF2-8C34-4897-9644-C984B292B2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A6C282-16B3-458C-8594-A5FCC4D65D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084F4-00D5-44DC-A64E-BE8835E5B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5F2BA-2709-4BBB-A6C5-707289875CC9}" type="datetime5">
              <a:rPr lang="en-US" smtClean="0"/>
              <a:t>24-Sep-20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5A6F2-9057-4DE8-8879-0CE3BA4F1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99AEC-5785-484C-8697-AFC812208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83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7CB22-0AE0-480F-AE9A-97BEC65CE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20CAEF-78E6-4900-B8AA-EDD59353A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E7699-113B-46B5-B4C0-66B9BE941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229EA-7EC5-4B6E-AF87-377D13605173}" type="datetime5">
              <a:rPr lang="en-US" smtClean="0"/>
              <a:t>24-Sep-20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AF761-5D70-4FC8-BCB3-9B319DE69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C740D-8355-4659-A4F4-A16B2E4E8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662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6C1409-1595-44E4-BF26-2360AF4058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97B011-D368-4A63-AD6B-D953D04DA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5033B-7892-4B0F-8933-C34010A69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21F8A-6E29-46D0-B5BF-4A1AA51FB1CE}" type="datetime5">
              <a:rPr lang="en-US" smtClean="0"/>
              <a:t>24-Sep-20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2F11C-B34D-4A51-A9FF-A7F70F2D7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F1E80-B181-42C5-B1A7-59BE00B12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697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81E1A-EB68-4683-B585-E0456A43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DFBB2-7C50-418A-B9D2-8C0FF18DA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BE5A6-4DCF-4F86-82AE-8C6188590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5F401-2C1C-4990-BE86-09F8CD34719F}" type="datetime5">
              <a:rPr lang="en-US" smtClean="0"/>
              <a:t>24-Sep-20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BCBD2-1076-4AC5-8373-065CA60F3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A190D-B70D-47CC-AC34-56CB258AD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775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2F375-4596-4554-9B1E-7D362AE71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702C58-8BE2-4080-88B3-FF40DEAE6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02548-B3BF-4DFF-9DD6-E2C593630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CAAAB-6C67-4226-A192-863F6F94510A}" type="datetime5">
              <a:rPr lang="en-US" smtClean="0"/>
              <a:t>24-Sep-20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9E7F1-6DBB-45F6-9C34-B62DE2830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02CD0-DED2-4C9B-8E5C-6EF9518B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852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783C6-E047-44AF-8362-2FB4BBF85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0D51B-F063-42F1-A1BD-ABE80D9738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DD70F3-D3C2-41FC-A3F4-D4991A367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0ACDE-974E-40DE-9171-8FE26CA75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29560-5FDA-4C12-823F-738DFBF1DA93}" type="datetime5">
              <a:rPr lang="en-US" smtClean="0"/>
              <a:t>24-Sep-20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4AC381-70AA-4EB2-9486-4D1DFBF1E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6F80A1-BC09-4142-B988-E1C3AE551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612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9136D-3953-4B78-97BA-62A4F7519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80252-F3FD-4FF1-B2F3-16722D3CB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A42061-F5C4-4EF9-83C9-FFFE87A61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B6AEB0-AC93-46C8-9144-5623CA21F9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23386C-16F8-4E6C-B591-BBEBDBE6C1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C97EBD-D0EB-4AF3-BCB4-C7FE7AEDD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8CDF5-3580-471F-A3DE-AD7070E267E2}" type="datetime5">
              <a:rPr lang="en-US" smtClean="0"/>
              <a:t>24-Sep-20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5568FD-F6C9-440F-8EB4-13FB14AC9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1DCC1F-32FC-4D9E-841F-69CE98E17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90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AFCDC-FC98-44BC-8398-D7F18B7BE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F3B53B-C718-4FF3-9880-1CA5F9511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4A4B9-B209-45A5-A027-8B47B4CD7FC6}" type="datetime5">
              <a:rPr lang="en-US" smtClean="0"/>
              <a:t>24-Sep-20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8CD1AC-DE33-45A0-A9E0-8669341B4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1630E6-9F8A-4EAD-8DDD-8ECA92963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50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852BA5-BBAC-4F68-ABD9-1F43DACF3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1ADDC-E81B-4F55-B05E-6D82663009A4}" type="datetime5">
              <a:rPr lang="en-US" smtClean="0"/>
              <a:t>24-Sep-20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F645E5-23D1-4BD5-AC56-DFC772C55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652E3-E750-433B-9B5C-2847D4B17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9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C7FEE-A815-42C9-AB64-0789D19D1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024CC-8583-4E74-8CBE-088A7463B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58F224-D078-4D5C-989A-0A24096EAF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96C57-5652-4AAA-8DCC-CE82E7DAA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A77C6-4551-4C2D-BE3E-C293429F2BA5}" type="datetime5">
              <a:rPr lang="en-US" smtClean="0"/>
              <a:t>24-Sep-20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CB2585-CF96-44F9-A8BD-CE4093607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8F26D-8E8B-4123-AE3D-C598E11A7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252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D9A63-8B60-4D74-BA9C-426D9B372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84B3B9-615A-4E9C-B0F2-52239311E2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5B4D0B-D7A9-47B1-90C4-5AB28AF76F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92CD65-E3B2-4CCE-AE26-FFF89CCD8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C43F-2D3A-489F-833B-6B0DCFEAA5BE}" type="datetime5">
              <a:rPr lang="en-US" smtClean="0"/>
              <a:t>24-Sep-20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3D44D9-52D1-4D6C-873D-ECE4026E9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F2E3F5-CC83-4F55-A75F-157D879C0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1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3F36B0-8B43-49F7-A2B0-E488EEFF7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BA293-8843-4488-9394-4747483A3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A1880-A942-407D-9692-5FDF018446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9FD25-6A9B-4BC1-8790-9DB156B8A3F7}" type="datetime5">
              <a:rPr lang="en-US" smtClean="0"/>
              <a:t>24-Sep-20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EBDCA-48A7-4D03-9EEF-FE347E9AD2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Pedestrian Flow Simulation | A.Muralidharan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DCDA1-7153-4B3D-8782-5FBFF1EFD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AD3FE7-AB76-4B1A-9CE1-9D83EA6F6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6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1.gif"/><Relationship Id="rId3" Type="http://schemas.openxmlformats.org/officeDocument/2006/relationships/image" Target="../media/image9.gif"/><Relationship Id="rId7" Type="http://schemas.openxmlformats.org/officeDocument/2006/relationships/image" Target="../media/image9.png"/><Relationship Id="rId12" Type="http://schemas.openxmlformats.org/officeDocument/2006/relationships/image" Target="../media/image16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10" Type="http://schemas.openxmlformats.org/officeDocument/2006/relationships/image" Target="../media/image14.png"/><Relationship Id="rId4" Type="http://schemas.openxmlformats.org/officeDocument/2006/relationships/image" Target="../media/image10.gif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CBE1851-2230-47A9-B000-CE9046EA6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485A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507550-D140-44E2-9A4E-5C69A3F8C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803705"/>
            <a:ext cx="4208656" cy="3034857"/>
          </a:xfrm>
        </p:spPr>
        <p:txBody>
          <a:bodyPr anchor="b">
            <a:normAutofit/>
          </a:bodyPr>
          <a:lstStyle/>
          <a:p>
            <a:pPr algn="r"/>
            <a:r>
              <a:rPr lang="de-DE" sz="5400" dirty="0">
                <a:solidFill>
                  <a:srgbClr val="FFFFFF"/>
                </a:solidFill>
              </a:rPr>
              <a:t>Pedestrian Flow Simulation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729D36-CC12-4933-8C99-3BC6365EB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921" y="4013165"/>
            <a:ext cx="4204012" cy="2205732"/>
          </a:xfrm>
        </p:spPr>
        <p:txBody>
          <a:bodyPr anchor="t">
            <a:normAutofit/>
          </a:bodyPr>
          <a:lstStyle/>
          <a:p>
            <a:pPr algn="r"/>
            <a:r>
              <a:rPr lang="de-DE" sz="1800" dirty="0">
                <a:solidFill>
                  <a:srgbClr val="FFFFFF"/>
                </a:solidFill>
              </a:rPr>
              <a:t>Arunaachalam Muralidharan</a:t>
            </a:r>
          </a:p>
          <a:p>
            <a:pPr algn="r"/>
            <a:r>
              <a:rPr lang="de-DE" sz="1800" dirty="0">
                <a:solidFill>
                  <a:srgbClr val="FFFFFF"/>
                </a:solidFill>
              </a:rPr>
              <a:t>22.09.2020</a:t>
            </a:r>
            <a:endParaRPr lang="en-US" sz="1800" dirty="0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3B93832-6514-44F4-849B-5EE2C8A2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527C875-BF36-4C01-9261-BF5A842F75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1545971"/>
            <a:ext cx="5459470" cy="3767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5904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E85A15-729B-4B8B-BA6C-1252221250CC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485A6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2CB7D3-AB4B-4E7E-8471-DB09ECF1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Pedestrian Flow Simulation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sz="3600" dirty="0">
                <a:solidFill>
                  <a:schemeClr val="bg1"/>
                </a:solidFill>
              </a:rPr>
              <a:t>Overview: Results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089904-6D0D-4880-A960-4A3B738DDEC3}"/>
              </a:ext>
            </a:extLst>
          </p:cNvPr>
          <p:cNvSpPr txBox="1"/>
          <p:nvPr/>
        </p:nvSpPr>
        <p:spPr>
          <a:xfrm>
            <a:off x="896019" y="4850674"/>
            <a:ext cx="1036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CASE 1</a:t>
            </a:r>
          </a:p>
          <a:p>
            <a:r>
              <a:rPr lang="de-DE" dirty="0"/>
              <a:t>Φ</a:t>
            </a:r>
            <a:r>
              <a:rPr lang="de-DE" sz="1200" dirty="0"/>
              <a:t>A</a:t>
            </a:r>
            <a:r>
              <a:rPr lang="de-DE" dirty="0"/>
              <a:t> = 0.2</a:t>
            </a:r>
          </a:p>
          <a:p>
            <a:r>
              <a:rPr lang="de-DE" dirty="0"/>
              <a:t>Φ</a:t>
            </a:r>
            <a:r>
              <a:rPr lang="de-DE" sz="1200" dirty="0"/>
              <a:t>B</a:t>
            </a:r>
            <a:r>
              <a:rPr lang="de-DE" dirty="0"/>
              <a:t> = 0.2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AF84E9-49AA-4989-8BC9-C1255AB33A6A}"/>
              </a:ext>
            </a:extLst>
          </p:cNvPr>
          <p:cNvSpPr txBox="1"/>
          <p:nvPr/>
        </p:nvSpPr>
        <p:spPr>
          <a:xfrm>
            <a:off x="3937735" y="4850674"/>
            <a:ext cx="1036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CASE 2</a:t>
            </a:r>
          </a:p>
          <a:p>
            <a:r>
              <a:rPr lang="de-DE" dirty="0"/>
              <a:t>Φ</a:t>
            </a:r>
            <a:r>
              <a:rPr lang="de-DE" sz="1200" dirty="0"/>
              <a:t>A</a:t>
            </a:r>
            <a:r>
              <a:rPr lang="de-DE" dirty="0"/>
              <a:t> = 0.5</a:t>
            </a:r>
          </a:p>
          <a:p>
            <a:r>
              <a:rPr lang="de-DE" dirty="0"/>
              <a:t>Φ</a:t>
            </a:r>
            <a:r>
              <a:rPr lang="de-DE" sz="1200" dirty="0"/>
              <a:t>B</a:t>
            </a:r>
            <a:r>
              <a:rPr lang="de-DE" dirty="0"/>
              <a:t> = 0.5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3A04EF-15A8-407B-8E70-37BFB4B12F32}"/>
              </a:ext>
            </a:extLst>
          </p:cNvPr>
          <p:cNvSpPr txBox="1"/>
          <p:nvPr/>
        </p:nvSpPr>
        <p:spPr>
          <a:xfrm>
            <a:off x="6979451" y="4850674"/>
            <a:ext cx="1036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CASE 3</a:t>
            </a:r>
          </a:p>
          <a:p>
            <a:r>
              <a:rPr lang="de-DE" dirty="0"/>
              <a:t>Φ</a:t>
            </a:r>
            <a:r>
              <a:rPr lang="de-DE" sz="1200" dirty="0"/>
              <a:t>A</a:t>
            </a:r>
            <a:r>
              <a:rPr lang="de-DE" dirty="0"/>
              <a:t> = 1</a:t>
            </a:r>
          </a:p>
          <a:p>
            <a:r>
              <a:rPr lang="de-DE" dirty="0"/>
              <a:t>Φ</a:t>
            </a:r>
            <a:r>
              <a:rPr lang="de-DE" sz="1200" dirty="0"/>
              <a:t>B</a:t>
            </a:r>
            <a:r>
              <a:rPr lang="de-DE" dirty="0"/>
              <a:t> = 1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50E0BF-C3EB-496E-8AD7-19B360B445FF}"/>
              </a:ext>
            </a:extLst>
          </p:cNvPr>
          <p:cNvSpPr txBox="1"/>
          <p:nvPr/>
        </p:nvSpPr>
        <p:spPr>
          <a:xfrm>
            <a:off x="10021167" y="4850674"/>
            <a:ext cx="1036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CASE 4</a:t>
            </a:r>
          </a:p>
          <a:p>
            <a:r>
              <a:rPr lang="de-DE" dirty="0"/>
              <a:t>Φ</a:t>
            </a:r>
            <a:r>
              <a:rPr lang="de-DE" sz="1200" dirty="0"/>
              <a:t>A</a:t>
            </a:r>
            <a:r>
              <a:rPr lang="de-DE" dirty="0"/>
              <a:t> = 2</a:t>
            </a:r>
          </a:p>
          <a:p>
            <a:r>
              <a:rPr lang="de-DE" dirty="0"/>
              <a:t>Φ</a:t>
            </a:r>
            <a:r>
              <a:rPr lang="de-DE" sz="1200" dirty="0"/>
              <a:t>B</a:t>
            </a:r>
            <a:r>
              <a:rPr lang="de-DE" dirty="0"/>
              <a:t> = 2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AC00E06-912B-4EAE-A598-69381F4B7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A95B6581-5301-4DFC-92FB-68FCBF896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 descr="A picture containing sitting, kitchen, microwave, air&#10;&#10;Description automatically generated">
            <a:extLst>
              <a:ext uri="{FF2B5EF4-FFF2-40B4-BE49-F238E27FC236}">
                <a16:creationId xmlns:a16="http://schemas.microsoft.com/office/drawing/2014/main" id="{B38C9808-F5DA-420B-BEE4-B8F980C79B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446" y="2342507"/>
            <a:ext cx="2427763" cy="2394955"/>
          </a:xfrm>
          <a:prstGeom prst="rect">
            <a:avLst/>
          </a:prstGeom>
        </p:spPr>
      </p:pic>
      <p:pic>
        <p:nvPicPr>
          <p:cNvPr id="10" name="Picture 9" descr="A picture containing sitting, kitchen, microwave, air&#10;&#10;Description automatically generated">
            <a:extLst>
              <a:ext uri="{FF2B5EF4-FFF2-40B4-BE49-F238E27FC236}">
                <a16:creationId xmlns:a16="http://schemas.microsoft.com/office/drawing/2014/main" id="{A9B9EA2F-3516-45C2-A3BA-EB210C845B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012" y="2342505"/>
            <a:ext cx="2427764" cy="2394956"/>
          </a:xfrm>
          <a:prstGeom prst="rect">
            <a:avLst/>
          </a:prstGeom>
        </p:spPr>
      </p:pic>
      <p:pic>
        <p:nvPicPr>
          <p:cNvPr id="13" name="Picture 12" descr="A picture containing sitting, kitchen, microwave, air&#10;&#10;Description automatically generated">
            <a:extLst>
              <a:ext uri="{FF2B5EF4-FFF2-40B4-BE49-F238E27FC236}">
                <a16:creationId xmlns:a16="http://schemas.microsoft.com/office/drawing/2014/main" id="{837B0CBD-FBF5-4954-9BC4-74457217A6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729" y="2342505"/>
            <a:ext cx="2427764" cy="2394956"/>
          </a:xfrm>
          <a:prstGeom prst="rect">
            <a:avLst/>
          </a:prstGeom>
        </p:spPr>
      </p:pic>
      <p:pic>
        <p:nvPicPr>
          <p:cNvPr id="22" name="Picture 21" descr="A picture containing sitting, kitchen, microwave, air&#10;&#10;Description automatically generated">
            <a:extLst>
              <a:ext uri="{FF2B5EF4-FFF2-40B4-BE49-F238E27FC236}">
                <a16:creationId xmlns:a16="http://schemas.microsoft.com/office/drawing/2014/main" id="{5E01EB3A-2681-48BE-9980-5BD5DC42F1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96" y="2343422"/>
            <a:ext cx="2427763" cy="239495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F895215-EE79-49C3-A74E-E6CC42D309D2}"/>
              </a:ext>
            </a:extLst>
          </p:cNvPr>
          <p:cNvSpPr txBox="1"/>
          <p:nvPr/>
        </p:nvSpPr>
        <p:spPr>
          <a:xfrm flipH="1">
            <a:off x="3406986" y="5987017"/>
            <a:ext cx="6575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Pedestrian Spawn Method: At points, A(0,13) and C(12,0)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29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E85A15-729B-4B8B-BA6C-1252221250CC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485A6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2CB7D3-AB4B-4E7E-8471-DB09ECF1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Pedestrian Flow Simulation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sz="3600" dirty="0">
                <a:solidFill>
                  <a:schemeClr val="bg1"/>
                </a:solidFill>
              </a:rPr>
              <a:t>Overview: Results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089904-6D0D-4880-A960-4A3B738DDEC3}"/>
              </a:ext>
            </a:extLst>
          </p:cNvPr>
          <p:cNvSpPr txBox="1"/>
          <p:nvPr/>
        </p:nvSpPr>
        <p:spPr>
          <a:xfrm>
            <a:off x="4021667" y="4911289"/>
            <a:ext cx="1036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CASE 1</a:t>
            </a:r>
          </a:p>
          <a:p>
            <a:r>
              <a:rPr lang="de-DE" dirty="0"/>
              <a:t>Φ</a:t>
            </a:r>
            <a:r>
              <a:rPr lang="de-DE" sz="1200" dirty="0"/>
              <a:t>A</a:t>
            </a:r>
            <a:r>
              <a:rPr lang="de-DE" dirty="0"/>
              <a:t> = 0.2</a:t>
            </a:r>
          </a:p>
          <a:p>
            <a:r>
              <a:rPr lang="de-DE" dirty="0"/>
              <a:t>Φ</a:t>
            </a:r>
            <a:r>
              <a:rPr lang="de-DE" sz="1200" dirty="0"/>
              <a:t>B</a:t>
            </a:r>
            <a:r>
              <a:rPr lang="de-DE" dirty="0"/>
              <a:t> = 0.2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AF84E9-49AA-4989-8BC9-C1255AB33A6A}"/>
              </a:ext>
            </a:extLst>
          </p:cNvPr>
          <p:cNvSpPr txBox="1"/>
          <p:nvPr/>
        </p:nvSpPr>
        <p:spPr>
          <a:xfrm>
            <a:off x="6894420" y="2137010"/>
            <a:ext cx="10363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CASE 2</a:t>
            </a:r>
          </a:p>
          <a:p>
            <a:r>
              <a:rPr lang="de-DE" dirty="0"/>
              <a:t>Φ</a:t>
            </a:r>
            <a:r>
              <a:rPr lang="de-DE" sz="1200" dirty="0"/>
              <a:t>A</a:t>
            </a:r>
            <a:r>
              <a:rPr lang="de-DE" dirty="0"/>
              <a:t> = 0.5</a:t>
            </a:r>
          </a:p>
          <a:p>
            <a:r>
              <a:rPr lang="de-DE" dirty="0"/>
              <a:t>Φ</a:t>
            </a:r>
            <a:r>
              <a:rPr lang="de-DE" sz="1200" dirty="0"/>
              <a:t>B</a:t>
            </a:r>
            <a:r>
              <a:rPr lang="de-DE" dirty="0"/>
              <a:t> = 0.5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AC00E06-912B-4EAE-A598-69381F4B7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A95B6581-5301-4DFC-92FB-68FCBF896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3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F895215-EE79-49C3-A74E-E6CC42D309D2}"/>
              </a:ext>
            </a:extLst>
          </p:cNvPr>
          <p:cNvSpPr txBox="1"/>
          <p:nvPr/>
        </p:nvSpPr>
        <p:spPr>
          <a:xfrm flipH="1">
            <a:off x="3406986" y="5987017"/>
            <a:ext cx="6575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Pedestrian Spawn Method: Random</a:t>
            </a:r>
            <a:endParaRPr lang="en-US" dirty="0"/>
          </a:p>
        </p:txBody>
      </p:sp>
      <p:pic>
        <p:nvPicPr>
          <p:cNvPr id="8" name="Picture 7" descr="A picture containing sitting, microwave, kitchen, air&#10;&#10;Description automatically generated">
            <a:extLst>
              <a:ext uri="{FF2B5EF4-FFF2-40B4-BE49-F238E27FC236}">
                <a16:creationId xmlns:a16="http://schemas.microsoft.com/office/drawing/2014/main" id="{45E0D27D-1F55-4F5A-BD41-674EA27C6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96" y="2231711"/>
            <a:ext cx="3769126" cy="3718191"/>
          </a:xfrm>
          <a:prstGeom prst="rect">
            <a:avLst/>
          </a:prstGeom>
        </p:spPr>
      </p:pic>
      <p:pic>
        <p:nvPicPr>
          <p:cNvPr id="11" name="Picture 10" descr="A picture containing sitting, kitchen, microwave, air&#10;&#10;Description automatically generated">
            <a:extLst>
              <a:ext uri="{FF2B5EF4-FFF2-40B4-BE49-F238E27FC236}">
                <a16:creationId xmlns:a16="http://schemas.microsoft.com/office/drawing/2014/main" id="{430109C6-D57B-4896-BC43-5AA8BCD419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916" y="2055812"/>
            <a:ext cx="3769126" cy="371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55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E85A15-729B-4B8B-BA6C-1252221250CC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485A6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2CB7D3-AB4B-4E7E-8471-DB09ECF1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Pedestrian Flow Simulation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sz="3600" dirty="0">
                <a:solidFill>
                  <a:schemeClr val="bg1"/>
                </a:solidFill>
              </a:rPr>
              <a:t>Concept: Social Force Model - Modified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089904-6D0D-4880-A960-4A3B738DDEC3}"/>
              </a:ext>
            </a:extLst>
          </p:cNvPr>
          <p:cNvSpPr txBox="1"/>
          <p:nvPr/>
        </p:nvSpPr>
        <p:spPr>
          <a:xfrm>
            <a:off x="415079" y="5136585"/>
            <a:ext cx="1766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Prefered Force Implementation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AF84E9-49AA-4989-8BC9-C1255AB33A6A}"/>
              </a:ext>
            </a:extLst>
          </p:cNvPr>
          <p:cNvSpPr txBox="1"/>
          <p:nvPr/>
        </p:nvSpPr>
        <p:spPr>
          <a:xfrm>
            <a:off x="3514626" y="5136585"/>
            <a:ext cx="1766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Wall Force Implementation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3A04EF-15A8-407B-8E70-37BFB4B12F32}"/>
              </a:ext>
            </a:extLst>
          </p:cNvPr>
          <p:cNvSpPr txBox="1"/>
          <p:nvPr/>
        </p:nvSpPr>
        <p:spPr>
          <a:xfrm>
            <a:off x="6631591" y="5136585"/>
            <a:ext cx="1732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Repulsive Force Implementation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50E0BF-C3EB-496E-8AD7-19B360B445FF}"/>
              </a:ext>
            </a:extLst>
          </p:cNvPr>
          <p:cNvSpPr txBox="1"/>
          <p:nvPr/>
        </p:nvSpPr>
        <p:spPr>
          <a:xfrm>
            <a:off x="9764290" y="5136584"/>
            <a:ext cx="166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Various Pedestrian Flux</a:t>
            </a:r>
            <a:endParaRPr lang="en-US" dirty="0"/>
          </a:p>
        </p:txBody>
      </p:sp>
      <p:pic>
        <p:nvPicPr>
          <p:cNvPr id="4" name="Picture 3" descr="A picture containing sitting, kitchen, microwave&#10;&#10;Description automatically generated">
            <a:extLst>
              <a:ext uri="{FF2B5EF4-FFF2-40B4-BE49-F238E27FC236}">
                <a16:creationId xmlns:a16="http://schemas.microsoft.com/office/drawing/2014/main" id="{A1F8CB43-F2E4-4A76-A459-B8A96147A4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36" y="2628418"/>
            <a:ext cx="2427762" cy="2394954"/>
          </a:xfrm>
          <a:prstGeom prst="rect">
            <a:avLst/>
          </a:prstGeom>
        </p:spPr>
      </p:pic>
      <p:pic>
        <p:nvPicPr>
          <p:cNvPr id="7" name="Picture 6" descr="A picture containing sitting, microwave, kitchen&#10;&#10;Description automatically generated">
            <a:extLst>
              <a:ext uri="{FF2B5EF4-FFF2-40B4-BE49-F238E27FC236}">
                <a16:creationId xmlns:a16="http://schemas.microsoft.com/office/drawing/2014/main" id="{4730970A-51A2-4944-9EEB-BEE8076C0F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183" y="2628418"/>
            <a:ext cx="2427762" cy="2394954"/>
          </a:xfrm>
          <a:prstGeom prst="rect">
            <a:avLst/>
          </a:prstGeom>
        </p:spPr>
      </p:pic>
      <p:pic>
        <p:nvPicPr>
          <p:cNvPr id="13" name="Picture 12" descr="A picture containing sitting, kitchen, microwave, air&#10;&#10;Description automatically generated">
            <a:extLst>
              <a:ext uri="{FF2B5EF4-FFF2-40B4-BE49-F238E27FC236}">
                <a16:creationId xmlns:a16="http://schemas.microsoft.com/office/drawing/2014/main" id="{E2011069-BA83-4921-98DB-528ED3E433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3277" y="2628418"/>
            <a:ext cx="2427762" cy="239495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5BD4EBD-BB90-4FAE-822E-8E13AF39B246}"/>
              </a:ext>
            </a:extLst>
          </p:cNvPr>
          <p:cNvSpPr txBox="1"/>
          <p:nvPr/>
        </p:nvSpPr>
        <p:spPr>
          <a:xfrm rot="16200000">
            <a:off x="8830249" y="3530245"/>
            <a:ext cx="932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Φ</a:t>
            </a:r>
            <a:r>
              <a:rPr lang="de-DE" sz="1100" dirty="0"/>
              <a:t>C</a:t>
            </a:r>
            <a:r>
              <a:rPr lang="de-DE" dirty="0"/>
              <a:t> = 2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B384ED-79BA-4501-A116-BBE2563005ED}"/>
              </a:ext>
            </a:extLst>
          </p:cNvPr>
          <p:cNvSpPr txBox="1"/>
          <p:nvPr/>
        </p:nvSpPr>
        <p:spPr>
          <a:xfrm>
            <a:off x="10878636" y="4525980"/>
            <a:ext cx="932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Φ</a:t>
            </a:r>
            <a:r>
              <a:rPr lang="de-DE" sz="1100" dirty="0"/>
              <a:t>A</a:t>
            </a:r>
            <a:r>
              <a:rPr lang="de-DE" dirty="0"/>
              <a:t> = 1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A8CECD4-64EF-4FF2-947E-295D9C2627D0}"/>
                  </a:ext>
                </a:extLst>
              </p:cNvPr>
              <p:cNvSpPr txBox="1"/>
              <p:nvPr/>
            </p:nvSpPr>
            <p:spPr>
              <a:xfrm>
                <a:off x="251523" y="5896129"/>
                <a:ext cx="1930431" cy="4849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den>
                    </m:f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acc>
                          <m:accPr>
                            <m:chr m:val="̇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acc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A8CECD4-64EF-4FF2-947E-295D9C2627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3" y="5896129"/>
                <a:ext cx="1930431" cy="48494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3883754-7602-417C-9CF1-3D54C38BB32E}"/>
                  </a:ext>
                </a:extLst>
              </p:cNvPr>
              <p:cNvSpPr txBox="1"/>
              <p:nvPr/>
            </p:nvSpPr>
            <p:spPr>
              <a:xfrm>
                <a:off x="6802693" y="1923129"/>
                <a:ext cx="349063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de-DE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m:rPr>
                          <m:sty m:val="p"/>
                        </m:rPr>
                        <a:rPr lang="de-DE" sz="2800"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lang="de-DE" sz="2800" i="1">
                          <a:latin typeface="Cambria Math" panose="02040503050406030204" pitchFamily="18" charset="0"/>
                        </a:rPr>
                        <m:t>⁡</m:t>
                      </m:r>
                      <m:d>
                        <m:d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de-DE" sz="280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3883754-7602-417C-9CF1-3D54C38BB3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2693" y="1923129"/>
                <a:ext cx="3490635" cy="43088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8D45B86E-1EB5-49B2-B554-22EF3FCE2C8F}"/>
                  </a:ext>
                </a:extLst>
              </p:cNvPr>
              <p:cNvSpPr txBox="1"/>
              <p:nvPr/>
            </p:nvSpPr>
            <p:spPr>
              <a:xfrm>
                <a:off x="4801360" y="1776960"/>
                <a:ext cx="1443985" cy="89434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</m:e>
                        <m:sub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de-DE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8D45B86E-1EB5-49B2-B554-22EF3FCE2C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01360" y="1776960"/>
                <a:ext cx="1443985" cy="89434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TextBox 31">
            <a:extLst>
              <a:ext uri="{FF2B5EF4-FFF2-40B4-BE49-F238E27FC236}">
                <a16:creationId xmlns:a16="http://schemas.microsoft.com/office/drawing/2014/main" id="{AE3655D6-C056-4B3B-BE22-B9767CE5257B}"/>
              </a:ext>
            </a:extLst>
          </p:cNvPr>
          <p:cNvSpPr txBox="1"/>
          <p:nvPr/>
        </p:nvSpPr>
        <p:spPr>
          <a:xfrm>
            <a:off x="778182" y="1923129"/>
            <a:ext cx="4083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Equations of Motion:</a:t>
            </a:r>
            <a:endParaRPr lang="en-US" sz="32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1F2E471-9716-42D1-AF42-62CC6EE2D008}"/>
              </a:ext>
            </a:extLst>
          </p:cNvPr>
          <p:cNvSpPr/>
          <p:nvPr/>
        </p:nvSpPr>
        <p:spPr>
          <a:xfrm>
            <a:off x="738909" y="1758421"/>
            <a:ext cx="9929091" cy="85155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6ABC163B-349F-46AC-B4EF-E1848E86E765}"/>
                  </a:ext>
                </a:extLst>
              </p:cNvPr>
              <p:cNvSpPr txBox="1"/>
              <p:nvPr/>
            </p:nvSpPr>
            <p:spPr>
              <a:xfrm>
                <a:off x="3184183" y="5782915"/>
                <a:ext cx="2427762" cy="5581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𝑖𝑤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𝑖𝑤</m:t>
                          </m:r>
                        </m:sub>
                      </m:sSub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𝑖𝑤</m:t>
                                      </m:r>
                                    </m:sub>
                                  </m:sSub>
                                </m:e>
                              </m:d>
                            </m:num>
                            <m:den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sub>
                              </m:sSub>
                            </m:den>
                          </m:f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6ABC163B-349F-46AC-B4EF-E1848E86E7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4183" y="5782915"/>
                <a:ext cx="2427762" cy="55810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E00A0D7-3378-449A-922C-B0754C0C89C7}"/>
                  </a:ext>
                </a:extLst>
              </p:cNvPr>
              <p:cNvSpPr txBox="1"/>
              <p:nvPr/>
            </p:nvSpPr>
            <p:spPr>
              <a:xfrm>
                <a:off x="6282694" y="5698212"/>
                <a:ext cx="2427763" cy="6428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p>
                      </m:sSubSup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p>
                      </m:sSubSup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</m:d>
                            </m:num>
                            <m:den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den>
                          </m:f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E00A0D7-3378-449A-922C-B0754C0C89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2694" y="5698212"/>
                <a:ext cx="2427763" cy="642805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5D0A3AD-D0BE-48C9-B934-693A4AB5A706}"/>
                  </a:ext>
                </a:extLst>
              </p:cNvPr>
              <p:cNvSpPr txBox="1"/>
              <p:nvPr/>
            </p:nvSpPr>
            <p:spPr>
              <a:xfrm>
                <a:off x="9317302" y="5698212"/>
                <a:ext cx="2559712" cy="4365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5D0A3AD-D0BE-48C9-B934-693A4AB5A7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7302" y="5698212"/>
                <a:ext cx="2559712" cy="436594"/>
              </a:xfrm>
              <a:prstGeom prst="rect">
                <a:avLst/>
              </a:prstGeom>
              <a:blipFill>
                <a:blip r:embed="rId11"/>
                <a:stretch>
                  <a:fillRect b="-70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67368CE-C4A8-4282-BEF7-9FA27F9A07E6}"/>
                  </a:ext>
                </a:extLst>
              </p:cNvPr>
              <p:cNvSpPr txBox="1"/>
              <p:nvPr/>
            </p:nvSpPr>
            <p:spPr>
              <a:xfrm>
                <a:off x="8961539" y="6027135"/>
                <a:ext cx="3230461" cy="46576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p>
                    </m:sSubSup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p>
                    </m:sSubSup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</m:acc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𝑗𝑖</m:t>
                        </m:r>
                      </m:sub>
                    </m:sSub>
                  </m:oMath>
                </a14:m>
                <a:r>
                  <a:rPr lang="de-DE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acc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67368CE-C4A8-4282-BEF7-9FA27F9A07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1539" y="6027135"/>
                <a:ext cx="3230461" cy="465769"/>
              </a:xfrm>
              <a:prstGeom prst="rect">
                <a:avLst/>
              </a:prstGeom>
              <a:blipFill>
                <a:blip r:embed="rId12"/>
                <a:stretch>
                  <a:fillRect r="-755" b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ADE19880-A5A4-498F-A8C1-80F5DF53D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C6E9BEB0-4329-414B-B67B-0D7DE99C7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4</a:t>
            </a:fld>
            <a:endParaRPr lang="en-US"/>
          </a:p>
        </p:txBody>
      </p:sp>
      <p:pic>
        <p:nvPicPr>
          <p:cNvPr id="12" name="Picture 11" descr="A picture containing sitting, kitchen, microwave, air&#10;&#10;Description automatically generated">
            <a:extLst>
              <a:ext uri="{FF2B5EF4-FFF2-40B4-BE49-F238E27FC236}">
                <a16:creationId xmlns:a16="http://schemas.microsoft.com/office/drawing/2014/main" id="{D8D41EA3-44B0-42A5-BC4D-6D97914526C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345" y="2625308"/>
            <a:ext cx="2427762" cy="239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52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E85A15-729B-4B8B-BA6C-1252221250CC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485A6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2CB7D3-AB4B-4E7E-8471-DB09ECF1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Pedestrian Flow Simulation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sz="3600" dirty="0">
                <a:solidFill>
                  <a:schemeClr val="bg1"/>
                </a:solidFill>
              </a:rPr>
              <a:t>Algorithm: Python Implementation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45262D9-E861-4E28-A6F2-DA1C5B9DED6B}"/>
              </a:ext>
            </a:extLst>
          </p:cNvPr>
          <p:cNvSpPr/>
          <p:nvPr/>
        </p:nvSpPr>
        <p:spPr>
          <a:xfrm>
            <a:off x="6770425" y="2769013"/>
            <a:ext cx="2957030" cy="2988617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4A5BF5C-BA83-40C0-B911-28A05ED43EA0}"/>
              </a:ext>
            </a:extLst>
          </p:cNvPr>
          <p:cNvSpPr/>
          <p:nvPr/>
        </p:nvSpPr>
        <p:spPr>
          <a:xfrm>
            <a:off x="10044356" y="4484845"/>
            <a:ext cx="1982209" cy="1772192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7A4A914-8D6A-4B82-B224-309F8AAF358A}"/>
              </a:ext>
            </a:extLst>
          </p:cNvPr>
          <p:cNvSpPr txBox="1"/>
          <p:nvPr/>
        </p:nvSpPr>
        <p:spPr>
          <a:xfrm>
            <a:off x="9851679" y="3972196"/>
            <a:ext cx="23403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Class: Pedestrian</a:t>
            </a:r>
            <a:endParaRPr 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24032A5-2235-4DBA-AD46-E1CAAD4DC430}"/>
              </a:ext>
            </a:extLst>
          </p:cNvPr>
          <p:cNvSpPr txBox="1"/>
          <p:nvPr/>
        </p:nvSpPr>
        <p:spPr>
          <a:xfrm>
            <a:off x="7579556" y="2140361"/>
            <a:ext cx="1757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Class: World</a:t>
            </a:r>
            <a:endParaRPr lang="en-US" sz="240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60D1908-EF07-44C0-8548-BFB68C38F07E}"/>
              </a:ext>
            </a:extLst>
          </p:cNvPr>
          <p:cNvSpPr txBox="1"/>
          <p:nvPr/>
        </p:nvSpPr>
        <p:spPr>
          <a:xfrm>
            <a:off x="10192024" y="4918640"/>
            <a:ext cx="16868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Characteristics</a:t>
            </a:r>
          </a:p>
          <a:p>
            <a:r>
              <a:rPr lang="de-DE" dirty="0"/>
              <a:t>Update position</a:t>
            </a:r>
          </a:p>
          <a:p>
            <a:r>
              <a:rPr lang="de-DE" dirty="0"/>
              <a:t>Update velocity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F713913-606E-4F5B-B18C-2C047519BA6F}"/>
              </a:ext>
            </a:extLst>
          </p:cNvPr>
          <p:cNvSpPr txBox="1"/>
          <p:nvPr/>
        </p:nvSpPr>
        <p:spPr>
          <a:xfrm>
            <a:off x="7130749" y="3280402"/>
            <a:ext cx="223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List – Pedestrian Class</a:t>
            </a:r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4B81C95-8F00-421C-AA15-400A60E3BA77}"/>
              </a:ext>
            </a:extLst>
          </p:cNvPr>
          <p:cNvSpPr txBox="1"/>
          <p:nvPr/>
        </p:nvSpPr>
        <p:spPr>
          <a:xfrm>
            <a:off x="6948999" y="3884681"/>
            <a:ext cx="25998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Generate Pedestrian class</a:t>
            </a:r>
          </a:p>
          <a:p>
            <a:r>
              <a:rPr lang="de-DE" dirty="0"/>
              <a:t>Calculation Forces</a:t>
            </a:r>
          </a:p>
          <a:p>
            <a:r>
              <a:rPr lang="de-DE" dirty="0"/>
              <a:t>Eliminate Out-of-bounds</a:t>
            </a:r>
          </a:p>
          <a:p>
            <a:r>
              <a:rPr lang="de-DE" dirty="0"/>
              <a:t>Update Pedestrian List</a:t>
            </a:r>
            <a:endParaRPr lang="en-US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93F1AE2D-C4FC-4E0A-8E37-8F563FA11EF3}"/>
              </a:ext>
            </a:extLst>
          </p:cNvPr>
          <p:cNvSpPr/>
          <p:nvPr/>
        </p:nvSpPr>
        <p:spPr>
          <a:xfrm>
            <a:off x="10705192" y="2204328"/>
            <a:ext cx="1338764" cy="1283089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20614C0-E08A-466F-97D4-990BA4872A8E}"/>
              </a:ext>
            </a:extLst>
          </p:cNvPr>
          <p:cNvSpPr txBox="1"/>
          <p:nvPr/>
        </p:nvSpPr>
        <p:spPr>
          <a:xfrm>
            <a:off x="9895854" y="1678696"/>
            <a:ext cx="2329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Class: FileReader</a:t>
            </a:r>
            <a:endParaRPr lang="en-US" sz="24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F52446E-3949-44EE-BCC0-82539664E1DC}"/>
              </a:ext>
            </a:extLst>
          </p:cNvPr>
          <p:cNvSpPr txBox="1"/>
          <p:nvPr/>
        </p:nvSpPr>
        <p:spPr>
          <a:xfrm>
            <a:off x="11035461" y="2421735"/>
            <a:ext cx="10084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Read input file</a:t>
            </a:r>
            <a:endParaRPr lang="en-US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CDF0238-C095-4D94-9E05-AF0A63CEC75D}"/>
              </a:ext>
            </a:extLst>
          </p:cNvPr>
          <p:cNvCxnSpPr>
            <a:cxnSpLocks/>
            <a:stCxn id="40" idx="2"/>
            <a:endCxn id="24" idx="7"/>
          </p:cNvCxnSpPr>
          <p:nvPr/>
        </p:nvCxnSpPr>
        <p:spPr>
          <a:xfrm flipH="1">
            <a:off x="9294408" y="2845873"/>
            <a:ext cx="1410784" cy="36081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45AEE7-738C-4CA2-A211-4ABA62A4BAD5}"/>
              </a:ext>
            </a:extLst>
          </p:cNvPr>
          <p:cNvCxnSpPr>
            <a:cxnSpLocks/>
            <a:stCxn id="25" idx="2"/>
            <a:endCxn id="24" idx="5"/>
          </p:cNvCxnSpPr>
          <p:nvPr/>
        </p:nvCxnSpPr>
        <p:spPr>
          <a:xfrm flipH="1" flipV="1">
            <a:off x="9294408" y="5319957"/>
            <a:ext cx="749948" cy="509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7ACD30C-3DBB-4C8D-AA8E-905504CA8001}"/>
                  </a:ext>
                </a:extLst>
              </p:cNvPr>
              <p:cNvSpPr txBox="1"/>
              <p:nvPr/>
            </p:nvSpPr>
            <p:spPr>
              <a:xfrm flipH="1">
                <a:off x="634945" y="1733611"/>
                <a:ext cx="5461055" cy="43021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800" b="1" dirty="0"/>
                  <a:t>ALGORITHM:</a:t>
                </a:r>
              </a:p>
              <a:p>
                <a:endParaRPr lang="de-DE" sz="2400" dirty="0"/>
              </a:p>
              <a:p>
                <a:r>
                  <a:rPr lang="de-DE" sz="2400" dirty="0"/>
                  <a:t>set simulation variables</a:t>
                </a:r>
              </a:p>
              <a:p>
                <a:r>
                  <a:rPr lang="de-DE" sz="2400" dirty="0"/>
                  <a:t>Load Input file input.yml</a:t>
                </a:r>
              </a:p>
              <a:p>
                <a:r>
                  <a:rPr lang="de-DE" sz="2400" dirty="0"/>
                  <a:t>For i &lt; itermax:</a:t>
                </a:r>
              </a:p>
              <a:p>
                <a:r>
                  <a:rPr lang="de-DE" sz="2400" dirty="0"/>
                  <a:t>	spawn pedestrians</a:t>
                </a:r>
              </a:p>
              <a:p>
                <a:r>
                  <a:rPr lang="de-DE" sz="2400" dirty="0"/>
                  <a:t>	for p in pedestrians:</a:t>
                </a:r>
              </a:p>
              <a:p>
                <a:r>
                  <a:rPr lang="de-DE" sz="2400" dirty="0"/>
                  <a:t>		calculate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de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e>
                    </m:nary>
                  </m:oMath>
                </a14:m>
                <a:endParaRPr lang="de-DE" sz="2400" dirty="0"/>
              </a:p>
              <a:p>
                <a:r>
                  <a:rPr lang="de-DE" sz="2400" dirty="0"/>
                  <a:t>		calculate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de-D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e>
                    </m:nary>
                  </m:oMath>
                </a14:m>
                <a:endParaRPr lang="de-DE" sz="2400" dirty="0"/>
              </a:p>
              <a:p>
                <a:r>
                  <a:rPr lang="de-DE" sz="2400" dirty="0"/>
                  <a:t>		update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de-DE" sz="24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acc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endParaRPr lang="de-DE" sz="2400" dirty="0"/>
              </a:p>
              <a:p>
                <a:r>
                  <a:rPr lang="de-DE" sz="2400" dirty="0"/>
                  <a:t>		eliminate exited pedestrian</a:t>
                </a:r>
                <a:endParaRPr lang="en-US" sz="1600" dirty="0"/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7ACD30C-3DBB-4C8D-AA8E-905504CA80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634945" y="1733611"/>
                <a:ext cx="5461055" cy="4302140"/>
              </a:xfrm>
              <a:prstGeom prst="rect">
                <a:avLst/>
              </a:prstGeom>
              <a:blipFill>
                <a:blip r:embed="rId2"/>
                <a:stretch>
                  <a:fillRect l="-2232" t="-1275" r="-335" b="-22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Footer Placeholder 62">
            <a:extLst>
              <a:ext uri="{FF2B5EF4-FFF2-40B4-BE49-F238E27FC236}">
                <a16:creationId xmlns:a16="http://schemas.microsoft.com/office/drawing/2014/main" id="{6C24B770-F804-4FDF-A250-F3228F6F0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64" name="Slide Number Placeholder 63">
            <a:extLst>
              <a:ext uri="{FF2B5EF4-FFF2-40B4-BE49-F238E27FC236}">
                <a16:creationId xmlns:a16="http://schemas.microsoft.com/office/drawing/2014/main" id="{104B4FB9-0D2D-4BAF-A11B-58AB9F066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2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3E85A15-729B-4B8B-BA6C-1252221250CC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485A6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2CB7D3-AB4B-4E7E-8471-DB09ECF1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Pedestrian Flow Simulation</a:t>
            </a:r>
            <a:br>
              <a:rPr lang="de-DE" dirty="0">
                <a:solidFill>
                  <a:schemeClr val="bg1"/>
                </a:solidFill>
              </a:rPr>
            </a:br>
            <a:r>
              <a:rPr lang="de-DE" sz="3600" dirty="0">
                <a:solidFill>
                  <a:schemeClr val="bg1"/>
                </a:solidFill>
              </a:rPr>
              <a:t>Optimization and References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AC00E06-912B-4EAE-A598-69381F4B7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Pedestrian Flow Simulation | A.Muralidharan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A95B6581-5301-4DFC-92FB-68FCBF896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D3FE7-AB76-4B1A-9CE1-9D83EA6F652D}" type="slidenum">
              <a:rPr lang="en-US" smtClean="0"/>
              <a:t>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BDFB94-52ED-461D-A5BF-5566A0DE7A3E}"/>
              </a:ext>
            </a:extLst>
          </p:cNvPr>
          <p:cNvSpPr txBox="1"/>
          <p:nvPr/>
        </p:nvSpPr>
        <p:spPr>
          <a:xfrm>
            <a:off x="6477243" y="2322327"/>
            <a:ext cx="5338354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References:</a:t>
            </a:r>
          </a:p>
          <a:p>
            <a:r>
              <a:rPr lang="de-DE" dirty="0"/>
              <a:t>2013, Fredrik Johansson, Microscopic Modeling and Simulation of Pedestrian Traffic</a:t>
            </a:r>
          </a:p>
          <a:p>
            <a:r>
              <a:rPr lang="de-DE" dirty="0"/>
              <a:t>2017, Hassan et al., A modified social force model for crowd dynamics</a:t>
            </a:r>
          </a:p>
          <a:p>
            <a:r>
              <a:rPr lang="de-DE" dirty="0"/>
              <a:t>1995, Helbing et al., Social force model for pedestrian dynamics</a:t>
            </a:r>
          </a:p>
          <a:p>
            <a:r>
              <a:rPr lang="de-DE" dirty="0"/>
              <a:t>2012, Mohcine Chraibi, Validated force-based modeling of pedestrian dynamics</a:t>
            </a:r>
          </a:p>
          <a:p>
            <a:r>
              <a:rPr lang="de-DE" dirty="0"/>
              <a:t>2019, Chraibi et al, Generalized collision-free velocity model for pedestrian dynamics</a:t>
            </a:r>
          </a:p>
          <a:p>
            <a:r>
              <a:rPr lang="de-DE" dirty="0"/>
              <a:t>GitHub: JupedSim, RexValkering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BEB9D4-650B-4FB4-BF8F-4D1E52D3DDEC}"/>
              </a:ext>
            </a:extLst>
          </p:cNvPr>
          <p:cNvSpPr txBox="1"/>
          <p:nvPr/>
        </p:nvSpPr>
        <p:spPr>
          <a:xfrm>
            <a:off x="677092" y="2322327"/>
            <a:ext cx="533835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Possible Optimization:</a:t>
            </a:r>
          </a:p>
          <a:p>
            <a:pPr marL="285750" indent="-285750">
              <a:buFontTx/>
              <a:buChar char="-"/>
            </a:pPr>
            <a:r>
              <a:rPr lang="de-DE" dirty="0"/>
              <a:t>Waiting algorithm is required in case of low pedestrian flux (refer slide 3)</a:t>
            </a:r>
          </a:p>
          <a:p>
            <a:pPr marL="285750" indent="-285750">
              <a:buFontTx/>
              <a:buChar char="-"/>
            </a:pPr>
            <a:r>
              <a:rPr lang="de-DE" dirty="0"/>
              <a:t>Walls and Obstacles algorithm must be updated (now only works </a:t>
            </a:r>
            <a:r>
              <a:rPr lang="de-DE"/>
              <a:t>for crossing </a:t>
            </a:r>
            <a:r>
              <a:rPr lang="de-DE" dirty="0"/>
              <a:t>flows)</a:t>
            </a:r>
          </a:p>
          <a:p>
            <a:pPr marL="285750" indent="-285750">
              <a:buFontTx/>
              <a:buChar char="-"/>
            </a:pPr>
            <a:r>
              <a:rPr lang="de-DE" dirty="0"/>
              <a:t>Accuracy of the simulation can be increased by implementing Probabilistic Pedestrian Spawn method </a:t>
            </a:r>
          </a:p>
          <a:p>
            <a:pPr marL="285750" indent="-285750">
              <a:buFontTx/>
              <a:buChar char="-"/>
            </a:pPr>
            <a:r>
              <a:rPr lang="de-DE" dirty="0"/>
              <a:t>Parallel implementation for Force calculations and pedestrian velocity/position</a:t>
            </a:r>
          </a:p>
        </p:txBody>
      </p:sp>
    </p:spTree>
    <p:extLst>
      <p:ext uri="{BB962C8B-B14F-4D97-AF65-F5344CB8AC3E}">
        <p14:creationId xmlns:p14="http://schemas.microsoft.com/office/powerpoint/2010/main" val="235199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414</Words>
  <Application>Microsoft Office PowerPoint</Application>
  <PresentationFormat>Widescreen</PresentationFormat>
  <Paragraphs>87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 Theme</vt:lpstr>
      <vt:lpstr>Pedestrian Flow Simulation</vt:lpstr>
      <vt:lpstr>Pedestrian Flow Simulation Overview: Results</vt:lpstr>
      <vt:lpstr>Pedestrian Flow Simulation Overview: Results</vt:lpstr>
      <vt:lpstr>Pedestrian Flow Simulation Concept: Social Force Model - Modified</vt:lpstr>
      <vt:lpstr>Pedestrian Flow Simulation Algorithm: Python Implementation</vt:lpstr>
      <vt:lpstr>Pedestrian Flow Simulation Optimization and 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Pedestrian Flow Simulation</dc:title>
  <dc:creator>Arunaachalam M</dc:creator>
  <cp:lastModifiedBy>Arunaachalam M</cp:lastModifiedBy>
  <cp:revision>33</cp:revision>
  <dcterms:created xsi:type="dcterms:W3CDTF">2020-09-22T16:49:17Z</dcterms:created>
  <dcterms:modified xsi:type="dcterms:W3CDTF">2020-09-24T17:43:04Z</dcterms:modified>
</cp:coreProperties>
</file>

<file path=docProps/thumbnail.jpeg>
</file>